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BF7"/>
    <a:srgbClr val="343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86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04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92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5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85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55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8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00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5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89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3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D9079-1F5C-4A2C-892F-FCE41AF7B773}" type="datetimeFigureOut">
              <a:rPr lang="it-IT" smtClean="0"/>
              <a:t>29/04/2022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E668A-8BFD-469B-8141-1CB759A658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52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5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/>
          <a:srcRect r="35" b="70"/>
          <a:stretch/>
        </p:blipFill>
        <p:spPr>
          <a:xfrm>
            <a:off x="6519352" y="3570703"/>
            <a:ext cx="5655848" cy="329332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52" y="0"/>
            <a:ext cx="5670716" cy="35707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21284" cy="47388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4000" y="957837"/>
            <a:ext cx="11167200" cy="1360801"/>
          </a:xfrm>
        </p:spPr>
        <p:txBody>
          <a:bodyPr>
            <a:noAutofit/>
          </a:bodyPr>
          <a:lstStyle/>
          <a:p>
            <a:r>
              <a:rPr lang="it-IT" sz="6200" dirty="0">
                <a:ln>
                  <a:solidFill>
                    <a:schemeClr val="tx1"/>
                  </a:solidFill>
                </a:ln>
                <a:solidFill>
                  <a:srgbClr val="FDCBF7"/>
                </a:solidFill>
                <a:effectLst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  <a:latin typeface="Britannic Bold" panose="020B0903060703020204" pitchFamily="34" charset="0"/>
              </a:rPr>
              <a:t>l</a:t>
            </a:r>
            <a:r>
              <a:rPr lang="it-IT" sz="6200" dirty="0" smtClean="0">
                <a:ln>
                  <a:solidFill>
                    <a:schemeClr val="tx1"/>
                  </a:solidFill>
                </a:ln>
                <a:solidFill>
                  <a:srgbClr val="FDCBF7"/>
                </a:solidFill>
                <a:effectLst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  <a:latin typeface="Britannic Bold" panose="020B0903060703020204" pitchFamily="34" charset="0"/>
              </a:rPr>
              <a:t>e </a:t>
            </a:r>
            <a:r>
              <a:rPr lang="it-IT" sz="6200" dirty="0" smtClean="0">
                <a:ln w="9525">
                  <a:solidFill>
                    <a:schemeClr val="tx1"/>
                  </a:solidFill>
                </a:ln>
                <a:solidFill>
                  <a:srgbClr val="FDCBF7"/>
                </a:solidFill>
                <a:effectLst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  <a:latin typeface="Britannic Bold" panose="020B0903060703020204" pitchFamily="34" charset="0"/>
              </a:rPr>
              <a:t>DONNE</a:t>
            </a:r>
            <a:r>
              <a:rPr lang="it-IT" sz="6200" dirty="0" smtClean="0">
                <a:ln>
                  <a:solidFill>
                    <a:schemeClr val="tx1"/>
                  </a:solidFill>
                </a:ln>
                <a:solidFill>
                  <a:srgbClr val="FDCBF7"/>
                </a:solidFill>
                <a:effectLst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  <a:latin typeface="Britannic Bold" panose="020B0903060703020204" pitchFamily="34" charset="0"/>
              </a:rPr>
              <a:t> nella Costituzione</a:t>
            </a:r>
            <a:endParaRPr lang="it-IT" sz="6200" dirty="0">
              <a:ln>
                <a:solidFill>
                  <a:schemeClr val="tx1"/>
                </a:solidFill>
              </a:ln>
              <a:solidFill>
                <a:srgbClr val="FDCBF7"/>
              </a:solidFill>
              <a:effectLst>
                <a:outerShdw blurRad="50800" dist="50800" dir="5400000" algn="ctr" rotWithShape="0">
                  <a:srgbClr val="000000">
                    <a:alpha val="75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5600" y="3083038"/>
            <a:ext cx="9144000" cy="1655762"/>
          </a:xfrm>
          <a:ln>
            <a:noFill/>
          </a:ln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000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>
                  <a:glow rad="88900">
                    <a:srgbClr val="FDCBF7">
                      <a:alpha val="32000"/>
                    </a:srgbClr>
                  </a:glow>
                  <a:outerShdw blurRad="50800" dist="50800" dir="5400000" algn="ctr" rotWithShape="0">
                    <a:srgbClr val="000000">
                      <a:alpha val="3000"/>
                    </a:srgbClr>
                  </a:outerShdw>
                </a:effectLst>
                <a:latin typeface="Baskerville Old Face" panose="02020602080505020303" pitchFamily="18" charset="0"/>
              </a:rPr>
              <a:t>«Peggio di quel che nel passato hanno saputo fare gli uomini noi certo non riusciremo mai a fare</a:t>
            </a:r>
            <a:r>
              <a:rPr lang="it-IT" dirty="0" smtClean="0">
                <a:solidFill>
                  <a:schemeClr val="bg1"/>
                </a:solidFill>
                <a:effectLst>
                  <a:glow rad="88900">
                    <a:srgbClr val="FDCBF7">
                      <a:alpha val="32000"/>
                    </a:srgbClr>
                  </a:glow>
                  <a:outerShdw blurRad="50800" dist="50800" dir="5400000" algn="ctr" rotWithShape="0">
                    <a:srgbClr val="000000">
                      <a:alpha val="3000"/>
                    </a:srgbClr>
                  </a:outerShdw>
                </a:effectLst>
                <a:latin typeface="Baskerville Old Face" panose="02020602080505020303" pitchFamily="18" charset="0"/>
              </a:rPr>
              <a:t>»</a:t>
            </a:r>
          </a:p>
          <a:p>
            <a:r>
              <a:rPr lang="it-IT" dirty="0" smtClean="0">
                <a:solidFill>
                  <a:schemeClr val="bg1"/>
                </a:solidFill>
                <a:effectLst>
                  <a:glow rad="88900">
                    <a:srgbClr val="FDCBF7">
                      <a:alpha val="32000"/>
                    </a:srgbClr>
                  </a:glow>
                  <a:outerShdw blurRad="50800" dist="50800" dir="5400000" algn="ctr" rotWithShape="0">
                    <a:srgbClr val="000000">
                      <a:alpha val="3000"/>
                    </a:srgbClr>
                  </a:outerShdw>
                </a:effectLst>
                <a:latin typeface="Baskerville Old Face" panose="02020602080505020303" pitchFamily="18" charset="0"/>
              </a:rPr>
              <a:t>-Angela Cingolani</a:t>
            </a:r>
          </a:p>
          <a:p>
            <a:endParaRPr lang="it-IT" dirty="0">
              <a:solidFill>
                <a:schemeClr val="bg1"/>
              </a:solidFill>
              <a:effectLst>
                <a:glow rad="88900">
                  <a:srgbClr val="FDCBF7">
                    <a:alpha val="32000"/>
                  </a:srgbClr>
                </a:glo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/>
          <a:srcRect b="309"/>
          <a:stretch/>
        </p:blipFill>
        <p:spPr>
          <a:xfrm>
            <a:off x="-1932" y="4738800"/>
            <a:ext cx="6523216" cy="21080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293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1000"/>
                    </a:srgbClr>
                  </a:outerShdw>
                </a:effectLst>
                <a:latin typeface="Baskerville Old Face" panose="02020602080505020303" pitchFamily="18" charset="0"/>
              </a:rPr>
              <a:t>Francesca Del Vecchio</a:t>
            </a:r>
            <a:endParaRPr lang="it-IT" sz="22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81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0236" y="215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2"/>
    </mc:Choice>
    <mc:Fallback xmlns="">
      <p:transition advTm="15422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04" y="0"/>
            <a:ext cx="4925995" cy="685859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683538" y="177940"/>
            <a:ext cx="4090928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900" dirty="0">
                <a:solidFill>
                  <a:srgbClr val="343178"/>
                </a:solidFill>
                <a:latin typeface="Garamond" panose="02020404030301010803" pitchFamily="18" charset="0"/>
              </a:rPr>
              <a:t>ARTICOLO </a:t>
            </a:r>
            <a:r>
              <a:rPr lang="it-IT" sz="4900" dirty="0" smtClean="0">
                <a:solidFill>
                  <a:srgbClr val="343178"/>
                </a:solidFill>
                <a:latin typeface="Garamond" panose="02020404030301010803" pitchFamily="18" charset="0"/>
              </a:rPr>
              <a:t>37</a:t>
            </a:r>
            <a:endParaRPr lang="it-IT" sz="4900" dirty="0">
              <a:solidFill>
                <a:srgbClr val="343178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341401" y="1186860"/>
            <a:ext cx="4775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Baskerville Old Face" panose="02020602080505020303" pitchFamily="18" charset="0"/>
              </a:rPr>
              <a:t>La donna lavoratrice ha gli stessi diritti e, a parità di lavoro, le stesse retribuzioni che spettano al lavoratore. Le condizioni di lavoro devono consentire l'adempimento della sua essenziale funzione familiare e assicurare alla madre e al bambino una speciale adeguata protezione.</a:t>
            </a:r>
            <a:endParaRPr lang="it-IT" sz="3200" dirty="0">
              <a:latin typeface="Baskerville Old Face" panose="02020602080505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315312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128" y="-1"/>
            <a:ext cx="3952875" cy="34036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995" y="3403600"/>
            <a:ext cx="3935139" cy="3454401"/>
          </a:xfrm>
          <a:prstGeom prst="rect">
            <a:avLst/>
          </a:prstGeo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8738" y="616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26553"/>
            <a:ext cx="6096000" cy="39314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257799" cy="44720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09146"/>
            <a:ext cx="6096000" cy="32488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799" y="0"/>
            <a:ext cx="6934201" cy="3609145"/>
          </a:xfrm>
          <a:prstGeom prst="rect">
            <a:avLst/>
          </a:prstGeom>
        </p:spPr>
      </p:pic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400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632198"/>
            <a:ext cx="6093179" cy="32258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973" y="3632197"/>
            <a:ext cx="3629027" cy="322580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6451601" cy="3632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599" y="0"/>
            <a:ext cx="5740401" cy="36321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223" y="3631522"/>
            <a:ext cx="4476750" cy="3226477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5666" y="206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"/>
            <a:ext cx="65786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13400" cy="35623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b="60"/>
          <a:stretch/>
        </p:blipFill>
        <p:spPr>
          <a:xfrm>
            <a:off x="0" y="3562349"/>
            <a:ext cx="5613400" cy="3278717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8916" y="189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7492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920" y="3769114"/>
            <a:ext cx="4640580" cy="30888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920" y="-40886"/>
            <a:ext cx="7117080" cy="381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b="-58"/>
          <a:stretch/>
        </p:blipFill>
        <p:spPr>
          <a:xfrm>
            <a:off x="9715500" y="3769114"/>
            <a:ext cx="2476500" cy="308888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2.55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4224" y="16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r="44"/>
          <a:stretch/>
        </p:blipFill>
        <p:spPr>
          <a:xfrm>
            <a:off x="-15240" y="-7619"/>
            <a:ext cx="4922272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30" y="-7619"/>
            <a:ext cx="509778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b="123"/>
          <a:stretch/>
        </p:blipFill>
        <p:spPr>
          <a:xfrm>
            <a:off x="4907032" y="-7619"/>
            <a:ext cx="2381747" cy="32937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280" y="3308985"/>
            <a:ext cx="2381250" cy="357187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98924" y="238719"/>
            <a:ext cx="39169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900" dirty="0" smtClean="0">
                <a:solidFill>
                  <a:srgbClr val="343178"/>
                </a:solidFill>
                <a:latin typeface="Garamond" panose="02020404030301010803" pitchFamily="18" charset="0"/>
              </a:rPr>
              <a:t>ARTICOLO 3</a:t>
            </a:r>
            <a:endParaRPr lang="it-IT" sz="4900" dirty="0">
              <a:solidFill>
                <a:srgbClr val="343178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65661" y="1331443"/>
            <a:ext cx="37834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Baskerville Old Face" panose="02020602080505020303" pitchFamily="18" charset="0"/>
              </a:rPr>
              <a:t>Tutti i cittadini hanno pari dignità sociale e sono eguali davanti alla legge, senza distinzione di sesso, di razza, di lingua, di religione, di opinioni politiche, di condizioni personali e sociali.</a:t>
            </a:r>
            <a:endParaRPr lang="it-IT" sz="3200" dirty="0">
              <a:latin typeface="Baskerville Old Face" panose="02020602080505020303" pitchFamily="18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423160" y="3286125"/>
            <a:ext cx="1409700" cy="638175"/>
          </a:xfrm>
          <a:prstGeom prst="ellipse">
            <a:avLst/>
          </a:prstGeom>
          <a:noFill/>
          <a:ln w="28575">
            <a:solidFill>
              <a:srgbClr val="343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0480" y="23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7348773" cy="338817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r="9" b="46"/>
          <a:stretch/>
        </p:blipFill>
        <p:spPr>
          <a:xfrm>
            <a:off x="4596493" y="3388178"/>
            <a:ext cx="8164035" cy="34861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88178"/>
            <a:ext cx="4596493" cy="34698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5321" y="0"/>
            <a:ext cx="4866680" cy="3388178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1099" y="173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229350" cy="35922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5021036"/>
            <a:ext cx="3028950" cy="18369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350" y="-1"/>
            <a:ext cx="5962650" cy="35922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92285"/>
            <a:ext cx="3028950" cy="33106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3050" y="3592285"/>
            <a:ext cx="3028950" cy="15144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950" y="3592285"/>
            <a:ext cx="6134100" cy="3338211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6284" y="90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4686300" cy="31242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1" y="3314700"/>
            <a:ext cx="7505700" cy="35433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5224887" cy="374196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29387"/>
            <a:ext cx="5513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Percentuale donne in Parlamento dalla I alla XVIII legislatura</a:t>
            </a:r>
            <a:endParaRPr lang="it-IT" sz="1600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887" y="0"/>
            <a:ext cx="2547513" cy="320856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-15649"/>
            <a:ext cx="2245179" cy="322421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015" y="29387"/>
            <a:ext cx="2160985" cy="3179177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.7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0480" y="198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668" y="0"/>
            <a:ext cx="6968332" cy="68585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0481"/>
            <a:ext cx="2719052" cy="31275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995" y="3730481"/>
            <a:ext cx="2505673" cy="31336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/>
          <a:srcRect r="-78"/>
          <a:stretch/>
        </p:blipFill>
        <p:spPr>
          <a:xfrm>
            <a:off x="0" y="4573"/>
            <a:ext cx="5223667" cy="3721335"/>
          </a:xfrm>
          <a:prstGeom prst="rect">
            <a:avLst/>
          </a:prstGeom>
        </p:spPr>
      </p:pic>
      <p:pic>
        <p:nvPicPr>
          <p:cNvPr id="1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7476" y="123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44" b="-47"/>
          <a:stretch/>
        </p:blipFill>
        <p:spPr>
          <a:xfrm>
            <a:off x="0" y="0"/>
            <a:ext cx="6131379" cy="2849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b="-61"/>
          <a:stretch/>
        </p:blipFill>
        <p:spPr>
          <a:xfrm>
            <a:off x="0" y="2849336"/>
            <a:ext cx="6096000" cy="40086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0"/>
            <a:ext cx="6096000" cy="335552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212771" y="1600201"/>
            <a:ext cx="1583872" cy="1249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49336"/>
            <a:ext cx="6096000" cy="411480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5789" y="181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4925995" cy="685859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17533" y="211807"/>
            <a:ext cx="4090928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900" dirty="0">
                <a:solidFill>
                  <a:srgbClr val="343178"/>
                </a:solidFill>
                <a:latin typeface="Garamond" panose="02020404030301010803" pitchFamily="18" charset="0"/>
              </a:rPr>
              <a:t>ARTICOLO </a:t>
            </a:r>
            <a:r>
              <a:rPr lang="it-IT" sz="4900" dirty="0" smtClean="0">
                <a:solidFill>
                  <a:srgbClr val="343178"/>
                </a:solidFill>
                <a:latin typeface="Garamond" panose="02020404030301010803" pitchFamily="18" charset="0"/>
              </a:rPr>
              <a:t>29</a:t>
            </a:r>
            <a:endParaRPr lang="it-IT" sz="4900" dirty="0">
              <a:solidFill>
                <a:srgbClr val="343178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33630" y="1270594"/>
            <a:ext cx="42587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Baskerville Old Face" panose="02020602080505020303" pitchFamily="18" charset="0"/>
              </a:rPr>
              <a:t>La Repubblica riconosce i diritti della famiglia come società naturale fondata sul matrimonio. Il matrimonio è ordinato sull'eguaglianza morale e giuridica dei coniugi, con i limiti stabiliti dalla legge a garanzia dell'unità familiare.</a:t>
            </a:r>
            <a:endParaRPr lang="it-IT" sz="3200" dirty="0">
              <a:latin typeface="Baskerville Old Face" panose="02020602080505020303" pitchFamily="18" charset="0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1159934" y="4241800"/>
            <a:ext cx="3268133" cy="8466"/>
          </a:xfrm>
          <a:prstGeom prst="line">
            <a:avLst/>
          </a:prstGeom>
          <a:ln w="38100">
            <a:solidFill>
              <a:srgbClr val="3431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9" y="4708481"/>
            <a:ext cx="3298222" cy="4877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/>
          <a:srcRect b="66"/>
          <a:stretch/>
        </p:blipFill>
        <p:spPr>
          <a:xfrm>
            <a:off x="4925993" y="-594"/>
            <a:ext cx="7266007" cy="423333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7"/>
          <a:srcRect b="-49"/>
          <a:stretch/>
        </p:blipFill>
        <p:spPr>
          <a:xfrm>
            <a:off x="4925993" y="4241800"/>
            <a:ext cx="7484117" cy="26162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040" y="211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</TotalTime>
  <Words>166</Words>
  <Application>Microsoft Office PowerPoint</Application>
  <PresentationFormat>Widescreen</PresentationFormat>
  <Paragraphs>11</Paragraphs>
  <Slides>13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Baskerville Old Face</vt:lpstr>
      <vt:lpstr>Britannic Bold</vt:lpstr>
      <vt:lpstr>Calibri</vt:lpstr>
      <vt:lpstr>Calibri Light</vt:lpstr>
      <vt:lpstr>Garamond</vt:lpstr>
      <vt:lpstr>Office Theme</vt:lpstr>
      <vt:lpstr>le DONNE nella Costituzione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DONNE nella Costituzione</dc:title>
  <dc:creator>Matebook</dc:creator>
  <cp:lastModifiedBy>Antonio</cp:lastModifiedBy>
  <cp:revision>46</cp:revision>
  <dcterms:created xsi:type="dcterms:W3CDTF">2022-04-29T10:51:03Z</dcterms:created>
  <dcterms:modified xsi:type="dcterms:W3CDTF">2022-04-29T21:56:47Z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12535442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